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863" r:id="rId3"/>
    <p:sldMasterId id="2147483876" r:id="rId4"/>
  </p:sldMasterIdLst>
  <p:notesMasterIdLst>
    <p:notesMasterId r:id="rId20"/>
  </p:notesMasterIdLst>
  <p:handoutMasterIdLst>
    <p:handoutMasterId r:id="rId21"/>
  </p:handoutMasterIdLst>
  <p:sldIdLst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87363" autoAdjust="0"/>
  </p:normalViewPr>
  <p:slideViewPr>
    <p:cSldViewPr>
      <p:cViewPr varScale="1">
        <p:scale>
          <a:sx n="72" d="100"/>
          <a:sy n="72" d="100"/>
        </p:scale>
        <p:origin x="176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94179-1620-EE4E-B655-BC9F0FC6AF1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04144-2ED9-4C49-A73D-90BC8FAE3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644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EEA33-BB7A-44C0-BEA1-DA1BE2206B57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4CA0C-C154-4951-B335-D6D941FA82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099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6072" y="6237312"/>
            <a:ext cx="730424" cy="476250"/>
          </a:xfrm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err="1"/>
              <a:t>Lomonosov</a:t>
            </a:r>
            <a:r>
              <a:rPr lang="en-US" dirty="0"/>
              <a:t> Moscow State University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59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2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25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698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49"/>
          </a:xfrm>
        </p:spPr>
        <p:txBody>
          <a:bodyPr/>
          <a:lstStyle/>
          <a:p>
            <a:pPr>
              <a:defRPr/>
            </a:pPr>
            <a:r>
              <a:rPr lang="en-US"/>
              <a:t>Lomonosov Moscow State University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84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50"/>
          </a:xfrm>
        </p:spPr>
        <p:txBody>
          <a:bodyPr/>
          <a:lstStyle/>
          <a:p>
            <a:pPr>
              <a:defRPr/>
            </a:pPr>
            <a:r>
              <a:rPr lang="en-US"/>
              <a:t>Lomonosov Moscow State University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5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9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71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98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154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7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err="1"/>
              <a:t>Lomonosov</a:t>
            </a:r>
            <a:r>
              <a:rPr lang="en-US" dirty="0"/>
              <a:t> Moscow State University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2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84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на заполнитель или щелкните значок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04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4506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190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06072" y="6237312"/>
            <a:ext cx="730424" cy="476250"/>
          </a:xfrm>
          <a:ln/>
        </p:spPr>
        <p:txBody>
          <a:bodyPr/>
          <a:lstStyle>
            <a:lvl1pPr>
              <a:defRPr/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/>
              <a:t>Lomonosov Moscow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848595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 dirty="0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263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52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99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037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9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1520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69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812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Чтобы добавить рисунок, перетащите его на заполнитель или щелкните значок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4203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27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253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Щелкните значок, чтобы добавить таблицу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6981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49"/>
          </a:xfrm>
        </p:spPr>
        <p:txBody>
          <a:bodyPr/>
          <a:lstStyle/>
          <a:p>
            <a:pPr>
              <a:defRPr/>
            </a:pPr>
            <a:r>
              <a:rPr lang="en-US"/>
              <a:t>Lomonosov Moscow State University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848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20880" cy="501650"/>
          </a:xfrm>
        </p:spPr>
        <p:txBody>
          <a:bodyPr/>
          <a:lstStyle/>
          <a:p>
            <a:pPr>
              <a:defRPr/>
            </a:pPr>
            <a:r>
              <a:rPr lang="en-US"/>
              <a:t>Lomonosov Moscow State University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088" y="6356350"/>
            <a:ext cx="586408" cy="501650"/>
          </a:xfrm>
        </p:spPr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576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982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7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998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988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1549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720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848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04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4506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19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0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9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6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08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Чтобы добавить рисунок, перетащите его на заполнитель или щелкните значок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42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4408" y="6237312"/>
            <a:ext cx="73042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251520" cy="4941168"/>
          </a:xfrm>
          <a:prstGeom prst="rect">
            <a:avLst/>
          </a:prstGeom>
          <a:solidFill>
            <a:srgbClr val="185B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941168"/>
            <a:ext cx="251520" cy="1352836"/>
          </a:xfrm>
          <a:prstGeom prst="rect">
            <a:avLst/>
          </a:prstGeom>
          <a:solidFill>
            <a:srgbClr val="2CD6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237312"/>
            <a:ext cx="251520" cy="648072"/>
          </a:xfrm>
          <a:prstGeom prst="rect">
            <a:avLst/>
          </a:prstGeom>
          <a:solidFill>
            <a:srgbClr val="1B77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5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5225"/>
            <a:ext cx="77048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4408" y="6237312"/>
            <a:ext cx="73042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82E95F-4AE1-40E0-9B1F-9AD78D88BD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251520" cy="4941168"/>
          </a:xfrm>
          <a:prstGeom prst="rect">
            <a:avLst/>
          </a:prstGeom>
          <a:solidFill>
            <a:srgbClr val="185B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941168"/>
            <a:ext cx="251520" cy="1352836"/>
          </a:xfrm>
          <a:prstGeom prst="rect">
            <a:avLst/>
          </a:prstGeom>
          <a:solidFill>
            <a:srgbClr val="2CD6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237312"/>
            <a:ext cx="251520" cy="648072"/>
          </a:xfrm>
          <a:prstGeom prst="rect">
            <a:avLst/>
          </a:prstGeom>
          <a:solidFill>
            <a:srgbClr val="1B77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Lomonosov Moscow State University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B540-1347-224E-9E42-3981D840AD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5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byleva@spa.msu.ru" TargetMode="Externa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zbobyleva@yandex.ru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5"/>
            <a:ext cx="7702624" cy="28357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/>
              </a:rPr>
              <a:t>Финансово-экономический инструментарий выявления признаков объективного банкротства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Зав. кафедрой финансового менеджмента ФГУ МГУ имени </a:t>
            </a:r>
            <a:r>
              <a:rPr lang="ru-RU" b="1" dirty="0" err="1" smtClean="0">
                <a:solidFill>
                  <a:schemeClr val="tx1"/>
                </a:solidFill>
              </a:rPr>
              <a:t>М.В.Ломоносова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Ген.директор</a:t>
            </a:r>
            <a:r>
              <a:rPr lang="ru-RU" b="1" dirty="0" smtClean="0">
                <a:solidFill>
                  <a:schemeClr val="tx1"/>
                </a:solidFill>
              </a:rPr>
              <a:t> ООО «Институт бизнес-</a:t>
            </a:r>
            <a:r>
              <a:rPr lang="ru-RU" b="1" dirty="0" err="1" smtClean="0">
                <a:solidFill>
                  <a:schemeClr val="tx1"/>
                </a:solidFill>
              </a:rPr>
              <a:t>рещений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д.э.н., проф. Бобылева Алла Зиновьевна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bobyleva@spa.msu.ru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+7(916)-509-26-17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9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Причины могут быть сгруппированы по разным классификационным признакам, например: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внешние и внутренние по отношению к должнику;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правовые, социально-экономические, техногенные, финансовые;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поведенческие – модели действий участников процесса банкротства: </a:t>
            </a:r>
          </a:p>
          <a:p>
            <a:pPr lvl="2"/>
            <a:r>
              <a:rPr lang="ru-RU" sz="2900" dirty="0" smtClean="0"/>
              <a:t>кредиторов,</a:t>
            </a:r>
            <a:r>
              <a:rPr lang="ru-RU" dirty="0" smtClean="0"/>
              <a:t> </a:t>
            </a:r>
          </a:p>
          <a:p>
            <a:pPr lvl="2"/>
            <a:r>
              <a:rPr lang="ru-RU" sz="2800" dirty="0" smtClean="0"/>
              <a:t>собственников, </a:t>
            </a:r>
          </a:p>
          <a:p>
            <a:pPr lvl="2"/>
            <a:r>
              <a:rPr lang="ru-RU" sz="2800" dirty="0" smtClean="0"/>
              <a:t>уполномоченных органов, </a:t>
            </a:r>
          </a:p>
          <a:p>
            <a:pPr lvl="2"/>
            <a:r>
              <a:rPr lang="ru-RU" sz="2800" dirty="0" smtClean="0"/>
              <a:t>консалтинговых компаний (посредников), </a:t>
            </a:r>
          </a:p>
          <a:p>
            <a:pPr lvl="2"/>
            <a:r>
              <a:rPr lang="ru-RU" sz="2800" dirty="0" smtClean="0"/>
              <a:t>потенциальных покупателей проблемного бизнеса при ухудшении финансового состояния должника, проч.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017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 целом, в методических подходах к выявлению причин объективного банкротства компаний должны сочетаться: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«</a:t>
            </a:r>
            <a:r>
              <a:rPr lang="ru-RU" dirty="0"/>
              <a:t>технический» экспресс-анализ и «углубленное» (расширенное) изучение финансово-экономических, организационных, управленческих, инвестиционных составляющих деятельности 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анализ сделок.</a:t>
            </a:r>
          </a:p>
          <a:p>
            <a:r>
              <a:rPr lang="ru-RU" dirty="0"/>
              <a:t>р</a:t>
            </a:r>
            <a:r>
              <a:rPr lang="ru-RU" dirty="0" smtClean="0"/>
              <a:t>ыночный и бухгалтерский подходы.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Это позволит:</a:t>
            </a:r>
          </a:p>
          <a:p>
            <a:pPr lvl="0"/>
            <a:r>
              <a:rPr lang="ru-RU" dirty="0" smtClean="0"/>
              <a:t>сосредоточиться не на последствиях кризиса (негативных изменениях), а на выявлении факторов, приведших к несостоятельности, обосновании предпосылок, при которых предприятие может восстановить платежеспособность; </a:t>
            </a:r>
          </a:p>
          <a:p>
            <a:pPr lvl="0"/>
            <a:r>
              <a:rPr lang="ru-RU" dirty="0" smtClean="0"/>
              <a:t>точнее определить стоимость имущества должника, момент наступления объективного банкротства, при необходимости – размер конкурсной массы.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670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Порядок определения даты объективного банкротства</a:t>
            </a:r>
            <a:r>
              <a:rPr lang="ru-RU" sz="3200" dirty="0"/>
              <a:t>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5892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800" b="1" dirty="0" smtClean="0"/>
              <a:t>Шаги:</a:t>
            </a:r>
          </a:p>
          <a:p>
            <a:pPr marL="514350" indent="-514350">
              <a:buAutoNum type="arabicParenR"/>
            </a:pPr>
            <a:r>
              <a:rPr lang="ru-RU" dirty="0" smtClean="0"/>
              <a:t>анализ </a:t>
            </a:r>
            <a:r>
              <a:rPr lang="ru-RU" dirty="0"/>
              <a:t>финансового состояния должника, выявление периодов ухудшения показателей и начала превышения обязательств над реальной стоимостью </a:t>
            </a:r>
            <a:r>
              <a:rPr lang="ru-RU" dirty="0" smtClean="0"/>
              <a:t>имущества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   выявление </a:t>
            </a:r>
            <a:r>
              <a:rPr lang="ru-RU" dirty="0"/>
              <a:t>причин </a:t>
            </a:r>
            <a:r>
              <a:rPr lang="ru-RU" dirty="0" smtClean="0"/>
              <a:t>ухудшения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arenR" startAt="3"/>
            </a:pPr>
            <a:r>
              <a:rPr lang="ru-RU" dirty="0" smtClean="0"/>
              <a:t>анализ сделок, которые могли способствовать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наступлению объективного банкротства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4)</a:t>
            </a:r>
            <a:r>
              <a:rPr lang="ru-RU" i="1" dirty="0" smtClean="0"/>
              <a:t>    </a:t>
            </a:r>
            <a:r>
              <a:rPr lang="ru-RU" dirty="0" smtClean="0"/>
              <a:t>оценка действий руководителя – проверка наличия:</a:t>
            </a:r>
          </a:p>
          <a:p>
            <a:pPr lvl="1"/>
            <a:r>
              <a:rPr lang="ru-RU" dirty="0" smtClean="0"/>
              <a:t>экономически обоснованной системы мер (плана) в соответствии с причинами кризиса; </a:t>
            </a:r>
          </a:p>
          <a:p>
            <a:pPr lvl="1"/>
            <a:r>
              <a:rPr lang="ru-RU" dirty="0" smtClean="0"/>
              <a:t>аргументированного расчета на преодоление возникших проблем в разумный срок на основе намеченного плана; </a:t>
            </a:r>
          </a:p>
          <a:p>
            <a:pPr lvl="1"/>
            <a:r>
              <a:rPr lang="ru-RU" dirty="0" smtClean="0"/>
              <a:t>реальных усилий руководителя, направленных на достижение результата и ликвидацию признаков объективного банкротства.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42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Возможны три вывода</a:t>
            </a:r>
            <a:r>
              <a:rPr lang="ru-RU" sz="2800" b="1" dirty="0"/>
              <a:t>: 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Если </a:t>
            </a:r>
            <a:r>
              <a:rPr lang="ru-RU" dirty="0"/>
              <a:t>руководитель </a:t>
            </a:r>
            <a:r>
              <a:rPr lang="ru-RU" b="1" dirty="0"/>
              <a:t>выполнил</a:t>
            </a:r>
            <a:r>
              <a:rPr lang="ru-RU" dirty="0"/>
              <a:t> экономически обоснованный план </a:t>
            </a:r>
            <a:r>
              <a:rPr lang="ru-RU" dirty="0" smtClean="0"/>
              <a:t>и сумел </a:t>
            </a:r>
            <a:r>
              <a:rPr lang="ru-RU" dirty="0"/>
              <a:t>восстановить деятельность в разумный срок, то объективное банкротство не подтверждается, ухудшение финансового </a:t>
            </a:r>
            <a:r>
              <a:rPr lang="ru-RU" dirty="0" smtClean="0"/>
              <a:t>состояния </a:t>
            </a:r>
            <a:r>
              <a:rPr lang="ru-RU" dirty="0"/>
              <a:t>анализа, рассматривается как </a:t>
            </a:r>
            <a:r>
              <a:rPr lang="ru-RU" dirty="0" smtClean="0"/>
              <a:t>временное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smtClean="0"/>
              <a:t>Если </a:t>
            </a:r>
            <a:r>
              <a:rPr lang="ru-RU" dirty="0"/>
              <a:t>усилия руководителя </a:t>
            </a:r>
            <a:r>
              <a:rPr lang="ru-RU" dirty="0" smtClean="0"/>
              <a:t>дали</a:t>
            </a:r>
            <a:r>
              <a:rPr lang="ru-RU" b="1" dirty="0" smtClean="0"/>
              <a:t> </a:t>
            </a:r>
            <a:r>
              <a:rPr lang="ru-RU" b="1" dirty="0"/>
              <a:t>частичный, временный результат</a:t>
            </a:r>
            <a:r>
              <a:rPr lang="ru-RU" dirty="0"/>
              <a:t> (показатели деятельности улучшились, кредиторская задолженность и убытки снизились), но улучшения оказались краткосрочными, то моментом объективного банкротства следует считать начало нового понижательного </a:t>
            </a:r>
            <a:r>
              <a:rPr lang="ru-RU" dirty="0" smtClean="0"/>
              <a:t>тренда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smtClean="0"/>
              <a:t>Если </a:t>
            </a:r>
            <a:r>
              <a:rPr lang="ru-RU" dirty="0"/>
              <a:t>усилий по восстановлению деятельности </a:t>
            </a:r>
            <a:r>
              <a:rPr lang="ru-RU" b="1" dirty="0"/>
              <a:t>не предпринималось или они не были экономически обоснованы</a:t>
            </a:r>
            <a:r>
              <a:rPr lang="ru-RU" dirty="0"/>
              <a:t>, не предполагали реализацию в разумный срок, то датой объективного банкротства следует считать момент необратимого ухудшения состояния, установленный на основе проведенного финансового анализа.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76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Привлечение к субсидиарной ответственности при объективном банкротстве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В соответствии с Постановлением:</a:t>
            </a:r>
          </a:p>
          <a:p>
            <a:r>
              <a:rPr lang="ru-RU" dirty="0" smtClean="0"/>
              <a:t>для </a:t>
            </a:r>
            <a:r>
              <a:rPr lang="ru-RU" dirty="0"/>
              <a:t>привлечения контролирующих должника лиц к субсидиарной ответственности за несвоевременную подачу заявления о банкротстве должника </a:t>
            </a:r>
            <a:r>
              <a:rPr lang="ru-RU" b="1" dirty="0"/>
              <a:t>определяющим становится</a:t>
            </a:r>
            <a:r>
              <a:rPr lang="ru-RU" dirty="0"/>
              <a:t> «добросовестность и разумность руководителя», «нормальность», адекватность его делового поведения с точки зрения среднестатистического руководителя, действующего в аналогичных обстоятельствах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Важно:</a:t>
            </a:r>
          </a:p>
          <a:p>
            <a:r>
              <a:rPr lang="ru-RU" dirty="0"/>
              <a:t>данные критерии допускают субъективный подход при определении условий и даты объективного банкротства, могут увеличить число оспариваемых судебных решений.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597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Где посмотреть?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 smtClean="0"/>
              <a:t>А. З. Бобылева , О. А. Львова.</a:t>
            </a:r>
            <a:r>
              <a:rPr lang="ru-RU" sz="2800" dirty="0" smtClean="0"/>
              <a:t> Финансово-экономический инструментарий выявления признаков объективного банкротства // Актуальные проблемы экономики и права. 2020. Т. 14, № 1 с.1728-1745.</a:t>
            </a:r>
          </a:p>
          <a:p>
            <a:endParaRPr lang="ru-RU" sz="2800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СПАСИБО ЗА ВНИМАНИЕ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azbobyleva@yandex.ru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8-916-509-26-17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85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290266"/>
          </a:xfrm>
        </p:spPr>
        <p:txBody>
          <a:bodyPr>
            <a:normAutofit/>
          </a:bodyPr>
          <a:lstStyle/>
          <a:p>
            <a:r>
              <a:rPr lang="ru-RU" sz="2700" b="1" dirty="0" smtClean="0"/>
              <a:t>Постановление </a:t>
            </a:r>
            <a:r>
              <a:rPr lang="ru-RU" sz="2700" b="1" dirty="0"/>
              <a:t>Пленума Верховного Суда РФ от 21.12.2017 №53 </a:t>
            </a:r>
            <a:r>
              <a:rPr lang="ru-RU" sz="2700" b="1" dirty="0" smtClean="0"/>
              <a:t>«</a:t>
            </a:r>
            <a:r>
              <a:rPr lang="ru-RU" sz="2700" b="1" dirty="0"/>
              <a:t>О некоторых вопросах, связанных с привлечением контролирующих должника лиц к ответственности при банкротстве</a:t>
            </a:r>
            <a:r>
              <a:rPr lang="ru-RU" sz="2700" b="1" dirty="0" smtClean="0"/>
              <a:t>»: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08920"/>
            <a:ext cx="8147248" cy="40324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неоднозначное толкование </a:t>
            </a:r>
            <a:r>
              <a:rPr lang="ru-RU" dirty="0"/>
              <a:t>как в научной среде, так и в судебной практике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финансово-экономического инструментария </a:t>
            </a:r>
            <a:endParaRPr lang="ru-RU" dirty="0" smtClean="0"/>
          </a:p>
          <a:p>
            <a:pPr lvl="1"/>
            <a:r>
              <a:rPr lang="ru-RU" dirty="0" smtClean="0"/>
              <a:t>для </a:t>
            </a:r>
            <a:r>
              <a:rPr lang="ru-RU" dirty="0"/>
              <a:t>доказательства  наступления объективного банкротства </a:t>
            </a:r>
            <a:endParaRPr lang="ru-RU" dirty="0" smtClean="0"/>
          </a:p>
          <a:p>
            <a:pPr lvl="1"/>
            <a:r>
              <a:rPr lang="ru-RU" dirty="0" smtClean="0"/>
              <a:t>обоснования </a:t>
            </a:r>
            <a:r>
              <a:rPr lang="ru-RU" dirty="0"/>
              <a:t>даты его наступления</a:t>
            </a:r>
          </a:p>
        </p:txBody>
      </p:sp>
    </p:spTree>
    <p:extLst>
      <p:ext uri="{BB962C8B-B14F-4D97-AF65-F5344CB8AC3E}">
        <p14:creationId xmlns:p14="http://schemas.microsoft.com/office/powerpoint/2010/main" val="9859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Что означает этот термин?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Он призван подчеркнуть, что организация несостоятельна не формально, в соответствии с признаками, указанными в ст. 3 закона о банкротстве, в основе которых </a:t>
            </a:r>
            <a:r>
              <a:rPr lang="ru-RU" dirty="0" smtClean="0"/>
              <a:t>во многом лежат </a:t>
            </a:r>
            <a:r>
              <a:rPr lang="ru-RU" dirty="0"/>
              <a:t>бухгалтерские показатели, а действительно не может функционировать: </a:t>
            </a:r>
            <a:endParaRPr lang="ru-RU" dirty="0" smtClean="0"/>
          </a:p>
          <a:p>
            <a:pPr lvl="1"/>
            <a:r>
              <a:rPr lang="ru-RU" dirty="0" smtClean="0"/>
              <a:t>не </a:t>
            </a:r>
            <a:r>
              <a:rPr lang="ru-RU" dirty="0"/>
              <a:t>обладает средствами для дальнейшего ведения деятельности, </a:t>
            </a:r>
            <a:endParaRPr lang="ru-RU" dirty="0" smtClean="0"/>
          </a:p>
          <a:p>
            <a:pPr lvl="1"/>
            <a:r>
              <a:rPr lang="ru-RU" dirty="0" smtClean="0"/>
              <a:t>не </a:t>
            </a:r>
            <a:r>
              <a:rPr lang="ru-RU" dirty="0"/>
              <a:t>выполняет обязательства перед партнерами и государством.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Чем обусловлено введение этого термина?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Изменение концепции определения несостоятельности за счет введения термина «объективного банкротства»: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3000" dirty="0" smtClean="0"/>
          </a:p>
          <a:p>
            <a:r>
              <a:rPr lang="ru-RU" sz="3000" dirty="0" smtClean="0"/>
              <a:t>делает </a:t>
            </a:r>
            <a:r>
              <a:rPr lang="ru-RU" sz="3000" dirty="0"/>
              <a:t>невозможным проведение арбитражным управляющим финансового анализа и проверки наличия признаков фиктивного и преднамеренного банкротства только лишь на основе действующих </a:t>
            </a:r>
            <a:r>
              <a:rPr lang="ru-RU" sz="3000" dirty="0" smtClean="0"/>
              <a:t>Правил (Постановления №367 и №855)</a:t>
            </a:r>
          </a:p>
          <a:p>
            <a:endParaRPr lang="ru-RU" sz="3000" dirty="0" smtClean="0"/>
          </a:p>
          <a:p>
            <a:r>
              <a:rPr lang="ru-RU" sz="3000" dirty="0" smtClean="0"/>
              <a:t>установление </a:t>
            </a:r>
            <a:r>
              <a:rPr lang="ru-RU" sz="3000" dirty="0"/>
              <a:t>объективного банкротства в ряде случаев может противоречить выводам, полученным в результате применения методических подходов указанных </a:t>
            </a:r>
            <a:r>
              <a:rPr lang="ru-RU" sz="3000" dirty="0" smtClean="0"/>
              <a:t>Правил</a:t>
            </a:r>
          </a:p>
          <a:p>
            <a:pPr marL="0" indent="0">
              <a:buNone/>
            </a:pPr>
            <a:r>
              <a:rPr lang="ru-RU" sz="3000" dirty="0" smtClean="0"/>
              <a:t>                                                    </a:t>
            </a:r>
            <a:r>
              <a:rPr lang="ru-RU" sz="3000" dirty="0" smtClean="0">
                <a:solidFill>
                  <a:srgbClr val="0070C0"/>
                </a:solidFill>
                <a:latin typeface="Calibri"/>
                <a:cs typeface="Calibri"/>
              </a:rPr>
              <a:t>↓</a:t>
            </a:r>
            <a:endParaRPr lang="ru-RU" sz="3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000" dirty="0" smtClean="0"/>
              <a:t>            допускается неформальный подход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73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 настоящее время судебная практика противоречива: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Примеры:</a:t>
            </a:r>
          </a:p>
          <a:p>
            <a:r>
              <a:rPr lang="ru-RU" dirty="0" smtClean="0"/>
              <a:t>Постановление Арбитражного суда Московского округа от 07.02.2018 по делу № А-40-102470/2012. </a:t>
            </a:r>
            <a:r>
              <a:rPr lang="en-US" dirty="0" smtClean="0"/>
              <a:t>C</a:t>
            </a:r>
            <a:r>
              <a:rPr lang="ru-RU" dirty="0" smtClean="0"/>
              <a:t>. 7, 9.: </a:t>
            </a:r>
          </a:p>
          <a:p>
            <a:pPr lvl="1"/>
            <a:r>
              <a:rPr lang="ru-RU" dirty="0" smtClean="0"/>
              <a:t>в </a:t>
            </a:r>
            <a:r>
              <a:rPr lang="ru-RU" dirty="0"/>
              <a:t>качестве основания для отмены Постановления </a:t>
            </a:r>
            <a:r>
              <a:rPr lang="ru-RU" dirty="0" smtClean="0"/>
              <a:t>9-го   апелляционного </a:t>
            </a:r>
            <a:r>
              <a:rPr lang="ru-RU" dirty="0"/>
              <a:t>суда </a:t>
            </a:r>
            <a:r>
              <a:rPr lang="ru-RU" dirty="0" smtClean="0"/>
              <a:t>АС </a:t>
            </a:r>
            <a:r>
              <a:rPr lang="ru-RU" dirty="0"/>
              <a:t>Московского округа, в частности, указывает: «Суд апелляционной инстанции сделал вывод о наличии имущества у Должника по формальным признакам на основании данных бухгалтерских балансов, представленных в материалы дела», </a:t>
            </a:r>
            <a:r>
              <a:rPr lang="ru-RU" b="1" i="1" dirty="0"/>
              <a:t>т.е. в решении подчеркивается необходимость неформального </a:t>
            </a:r>
            <a:r>
              <a:rPr lang="ru-RU" b="1" i="1" dirty="0" smtClean="0"/>
              <a:t>подхода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Постановление Арбитражного суда Московского округа от 21.03.2019 по делу № А-40-172410/16. </a:t>
            </a:r>
            <a:r>
              <a:rPr lang="en-US" dirty="0" smtClean="0"/>
              <a:t>C</a:t>
            </a:r>
            <a:r>
              <a:rPr lang="ru-RU" dirty="0" smtClean="0"/>
              <a:t>. 7.: </a:t>
            </a:r>
            <a:r>
              <a:rPr lang="ru-RU" sz="2900" b="1" i="1" dirty="0" smtClean="0"/>
              <a:t>решение </a:t>
            </a:r>
            <a:r>
              <a:rPr lang="ru-RU" sz="2900" b="1" i="1" dirty="0"/>
              <a:t>принимается исходя из формальных признаков:</a:t>
            </a:r>
            <a:r>
              <a:rPr lang="ru-RU" sz="2900" dirty="0"/>
              <a:t> отмечается, что согласно бухгалтерскому балансу, у должника имелось имущество для погашения задолженности, поэтому не было обязанности обратиться в суд с заявлением о банкротстве.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23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5212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п. 4 Постановления №53 - важный признак банкротства: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i="1" dirty="0" smtClean="0"/>
              <a:t>неспособность </a:t>
            </a:r>
            <a:r>
              <a:rPr lang="ru-RU" sz="3000" b="1" i="1" dirty="0"/>
              <a:t>должника в полном объеме удовлетворить требования кредиторов, в том числе об уплате обязательных платежей, из-за превышения совокупного размера обязательств над </a:t>
            </a:r>
            <a:r>
              <a:rPr lang="ru-RU" sz="3000" b="1" i="1" dirty="0">
                <a:solidFill>
                  <a:srgbClr val="FF0000"/>
                </a:solidFill>
              </a:rPr>
              <a:t>реальной</a:t>
            </a:r>
            <a:r>
              <a:rPr lang="ru-RU" sz="3000" b="1" i="1" dirty="0"/>
              <a:t> стоимостью его активов</a:t>
            </a:r>
            <a:r>
              <a:rPr lang="ru-RU" sz="3000" dirty="0"/>
              <a:t>.</a:t>
            </a:r>
            <a:r>
              <a:rPr lang="ru-RU" sz="3000" i="1" dirty="0"/>
              <a:t> </a:t>
            </a:r>
            <a:endParaRPr lang="ru-RU" sz="3000" i="1" dirty="0" smtClean="0"/>
          </a:p>
          <a:p>
            <a:endParaRPr lang="ru-RU" sz="3000" i="1" dirty="0" smtClean="0"/>
          </a:p>
          <a:p>
            <a:r>
              <a:rPr lang="ru-RU" sz="3000" dirty="0" smtClean="0"/>
              <a:t>До этого доказательная база недостаточности имущества строилась на бухгалтерском понятии </a:t>
            </a:r>
            <a:r>
              <a:rPr lang="ru-RU" sz="3000" dirty="0"/>
              <a:t>«чистых активов</a:t>
            </a:r>
            <a:r>
              <a:rPr lang="ru-RU" sz="3000" dirty="0" smtClean="0"/>
              <a:t>»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24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Методические подходы к выявлению признаков объективного банкротства (финансово-экономические аспекты)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Из Постановления:</a:t>
            </a:r>
          </a:p>
          <a:p>
            <a:pPr lvl="1"/>
            <a:r>
              <a:rPr lang="ru-RU" dirty="0" smtClean="0"/>
              <a:t>главная задача - установление факта превышения совокупного размера обязательств предприятия над </a:t>
            </a:r>
            <a:r>
              <a:rPr lang="ru-RU" b="1" dirty="0" smtClean="0"/>
              <a:t>реальной</a:t>
            </a:r>
            <a:r>
              <a:rPr lang="ru-RU" dirty="0" smtClean="0"/>
              <a:t> стоимостью его активов. </a:t>
            </a:r>
          </a:p>
          <a:p>
            <a:pPr lvl="1"/>
            <a:r>
              <a:rPr lang="ru-RU" dirty="0" smtClean="0"/>
              <a:t>при установлении данного факта предполагается оценка добросовестности, «разумности» руководителя, «адекватности» его поведения с точки зрения среднестатистического руководителя, что требует выявления причин этого превышения . </a:t>
            </a:r>
          </a:p>
          <a:p>
            <a:endParaRPr lang="ru-RU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соответствии </a:t>
            </a:r>
            <a:r>
              <a:rPr lang="ru-RU" b="1" dirty="0" smtClean="0"/>
              <a:t> с этим -  </a:t>
            </a:r>
            <a:r>
              <a:rPr lang="ru-RU" b="1" dirty="0"/>
              <a:t>два методических подхода к выявлению объективного банкротства или два его этапа:</a:t>
            </a:r>
          </a:p>
          <a:p>
            <a:pPr lvl="1"/>
            <a:r>
              <a:rPr lang="ru-RU" dirty="0"/>
              <a:t> «экспресс» (формальный, технический) подход, вытекающий непосредственно из определения;</a:t>
            </a:r>
          </a:p>
          <a:p>
            <a:pPr lvl="1"/>
            <a:r>
              <a:rPr lang="ru-RU" dirty="0"/>
              <a:t>«углубленный» (расширенный), раскрывающий финансово-экономические, организационные, управленческие, инвестиционные причины наступления объективного банкротства, а также его косвенные признаки.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084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941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Необходимо </a:t>
            </a:r>
            <a:r>
              <a:rPr lang="ru-RU" sz="3200" b="1" dirty="0"/>
              <a:t>учитывать: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При экспресс-подходе могут </a:t>
            </a:r>
            <a:r>
              <a:rPr lang="ru-RU" b="1" dirty="0"/>
              <a:t>быть некорректно определены:</a:t>
            </a:r>
          </a:p>
          <a:p>
            <a:pPr lvl="1"/>
            <a:r>
              <a:rPr lang="ru-RU" dirty="0"/>
              <a:t>стоимость имущества: </a:t>
            </a:r>
          </a:p>
          <a:p>
            <a:pPr lvl="1"/>
            <a:r>
              <a:rPr lang="ru-RU" dirty="0"/>
              <a:t>использована балансовая (бухгалтерская) оценка стоимости имущества; </a:t>
            </a:r>
          </a:p>
          <a:p>
            <a:pPr lvl="1"/>
            <a:r>
              <a:rPr lang="ru-RU" dirty="0" smtClean="0"/>
              <a:t>неправильно </a:t>
            </a:r>
            <a:r>
              <a:rPr lang="ru-RU" dirty="0"/>
              <a:t>выбран метод </a:t>
            </a:r>
            <a:r>
              <a:rPr lang="ru-RU" dirty="0" smtClean="0"/>
              <a:t>оценки, не полностью учтены влияющие на реальную стоимость факторы; </a:t>
            </a:r>
          </a:p>
          <a:p>
            <a:pPr lvl="1"/>
            <a:r>
              <a:rPr lang="ru-RU" dirty="0" smtClean="0"/>
              <a:t>размер </a:t>
            </a:r>
            <a:r>
              <a:rPr lang="ru-RU" dirty="0"/>
              <a:t>обязательств (может быть завышен или занижен в балансе</a:t>
            </a:r>
            <a:r>
              <a:rPr lang="ru-RU" dirty="0" smtClean="0"/>
              <a:t>).</a:t>
            </a:r>
          </a:p>
          <a:p>
            <a:pPr marL="457200" lvl="1" indent="0">
              <a:buNone/>
            </a:pPr>
            <a:r>
              <a:rPr lang="ru-RU" dirty="0" smtClean="0">
                <a:latin typeface="Calibri"/>
                <a:cs typeface="Calibri"/>
              </a:rPr>
              <a:t>                                                          </a:t>
            </a:r>
            <a:r>
              <a:rPr lang="ru-RU" sz="5100" dirty="0" smtClean="0">
                <a:solidFill>
                  <a:srgbClr val="0070C0"/>
                </a:solidFill>
                <a:latin typeface="Calibri"/>
                <a:cs typeface="Calibri"/>
              </a:rPr>
              <a:t>↓</a:t>
            </a:r>
            <a:endParaRPr lang="ru-RU" sz="5100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для определения рыночной стоимости активов должен быть привлечен оценщик, но в нормативно-правовых документах подобная обязанность не прописана </a:t>
            </a:r>
          </a:p>
          <a:p>
            <a:pPr marL="0" indent="0">
              <a:buNone/>
            </a:pPr>
            <a:r>
              <a:rPr lang="ru-RU" dirty="0">
                <a:cs typeface="Calibri"/>
              </a:rPr>
              <a:t> </a:t>
            </a:r>
            <a:r>
              <a:rPr lang="ru-RU" dirty="0" smtClean="0">
                <a:cs typeface="Calibri"/>
              </a:rPr>
              <a:t>                                                  </a:t>
            </a:r>
            <a:r>
              <a:rPr lang="ru-RU" sz="51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↓</a:t>
            </a:r>
            <a:r>
              <a:rPr lang="ru-RU" dirty="0" smtClean="0">
                <a:solidFill>
                  <a:srgbClr val="0070C0"/>
                </a:solidFill>
                <a:cs typeface="Calibri"/>
              </a:rPr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неоднозначные и даже противоречащие друг другу решения судов </a:t>
            </a:r>
          </a:p>
          <a:p>
            <a:pPr lvl="1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787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 «Углубленный» (расширенный) подход к определению объективного банкротства позволяет: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выявить причины </a:t>
            </a:r>
            <a:r>
              <a:rPr lang="ru-RU" dirty="0"/>
              <a:t>превышения совокупного размера обязательств над реальной стоимостью его активов на основе </a:t>
            </a:r>
            <a:r>
              <a:rPr lang="ru-RU" dirty="0" smtClean="0"/>
              <a:t>анализа</a:t>
            </a:r>
          </a:p>
          <a:p>
            <a:pPr lvl="1"/>
            <a:r>
              <a:rPr lang="ru-RU" dirty="0" smtClean="0"/>
              <a:t> внешних и внутренних условий функционирования должника, </a:t>
            </a:r>
          </a:p>
          <a:p>
            <a:pPr lvl="1"/>
            <a:r>
              <a:rPr lang="ru-RU" dirty="0" smtClean="0"/>
              <a:t>его текущей, инвестиционной, финансовой деятельности. 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этом случае факт превышения обязательств над реальной стоимостью имущества рассматривается как внешнее проявление глубинных причин наступления объективного банкротства.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7838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1">
  <a:themeElements>
    <a:clrScheme name="История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тема 1">
  <a:themeElements>
    <a:clrScheme name="История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1.thmx</Template>
  <TotalTime>12897</TotalTime>
  <Words>1137</Words>
  <Application>Microsoft Office PowerPoint</Application>
  <PresentationFormat>Экран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тема 1</vt:lpstr>
      <vt:lpstr>Специальное оформление</vt:lpstr>
      <vt:lpstr>1_тема 1</vt:lpstr>
      <vt:lpstr>1_Специальное оформление</vt:lpstr>
      <vt:lpstr>Финансово-экономический инструментарий выявления признаков объективного банкротства</vt:lpstr>
      <vt:lpstr>Постановление Пленума Верховного Суда РФ от 21.12.2017 №53 «О некоторых вопросах, связанных с привлечением контролирующих должника лиц к ответственности при банкротстве»:</vt:lpstr>
      <vt:lpstr>Что означает этот термин?</vt:lpstr>
      <vt:lpstr>Изменение концепции определения несостоятельности за счет введения термина «объективного банкротства»:</vt:lpstr>
      <vt:lpstr>В настоящее время судебная практика противоречива:</vt:lpstr>
      <vt:lpstr>п. 4 Постановления №53 - важный признак банкротства:</vt:lpstr>
      <vt:lpstr>Методические подходы к выявлению признаков объективного банкротства (финансово-экономические аспекты) </vt:lpstr>
      <vt:lpstr>Необходимо учитывать: </vt:lpstr>
      <vt:lpstr> «Углубленный» (расширенный) подход к определению объективного банкротства позволяет:</vt:lpstr>
      <vt:lpstr>Причины могут быть сгруппированы по разным классификационным признакам, например: </vt:lpstr>
      <vt:lpstr>В целом, в методических подходах к выявлению причин объективного банкротства компаний должны сочетаться:</vt:lpstr>
      <vt:lpstr>Порядок определения даты объективного банкротства  </vt:lpstr>
      <vt:lpstr>Возможны три вывода:  </vt:lpstr>
      <vt:lpstr>Привлечение к субсидиарной ответственности при объективном банкротстве </vt:lpstr>
      <vt:lpstr>Где посмотреть?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and Financial Safety: the Tasks for Crisis Management</dc:title>
  <dc:creator>Алла</dc:creator>
  <cp:lastModifiedBy>Oleg</cp:lastModifiedBy>
  <cp:revision>132</cp:revision>
  <dcterms:created xsi:type="dcterms:W3CDTF">2014-03-16T10:58:34Z</dcterms:created>
  <dcterms:modified xsi:type="dcterms:W3CDTF">2020-10-19T15:13:05Z</dcterms:modified>
</cp:coreProperties>
</file>